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2860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IZIČKI OSNOVI ZAVARIVANJA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ELEMENTI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ZAVARENOG SPOJA</a:t>
            </a:r>
            <a:r>
              <a:rPr lang="en-US" sz="4400" dirty="0">
                <a:latin typeface="+mj-lt"/>
                <a:ea typeface="+mj-ea"/>
                <a:cs typeface="+mj-cs"/>
              </a:rPr>
              <a:t> I ŠAVA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POLOŽAJI ZAVARIVANJA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Vrste</a:t>
            </a:r>
            <a:r>
              <a:rPr lang="en-US" u="sng" dirty="0"/>
              <a:t> </a:t>
            </a:r>
            <a:r>
              <a:rPr lang="en-US" u="sng" dirty="0" err="1"/>
              <a:t>šavova</a:t>
            </a:r>
            <a:r>
              <a:rPr lang="en-US" u="sng" dirty="0"/>
              <a:t> </a:t>
            </a:r>
            <a:r>
              <a:rPr lang="en-US" u="sng" dirty="0" err="1"/>
              <a:t>prema</a:t>
            </a:r>
            <a:r>
              <a:rPr lang="en-US" u="sng" dirty="0"/>
              <a:t> </a:t>
            </a:r>
            <a:r>
              <a:rPr lang="en-US" u="sng" dirty="0" err="1"/>
              <a:t>kontinuitetu</a:t>
            </a:r>
            <a:r>
              <a:rPr lang="en-US" dirty="0"/>
              <a:t>: - pored </a:t>
            </a:r>
            <a:r>
              <a:rPr lang="en-US" dirty="0" err="1"/>
              <a:t>neprekidnog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(</a:t>
            </a:r>
            <a:r>
              <a:rPr lang="en-US" dirty="0" err="1"/>
              <a:t>zaptivnog</a:t>
            </a:r>
            <a:r>
              <a:rPr lang="en-US" dirty="0"/>
              <a:t>),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šavova</a:t>
            </a:r>
            <a:r>
              <a:rPr lang="en-US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70" t="39583" r="58378" b="28125"/>
          <a:stretch>
            <a:fillRect/>
          </a:stretch>
        </p:blipFill>
        <p:spPr bwMode="auto">
          <a:xfrm>
            <a:off x="2438400" y="2133599"/>
            <a:ext cx="4267200" cy="24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2281" t="39583" r="16252" b="28125"/>
          <a:stretch>
            <a:fillRect/>
          </a:stretch>
        </p:blipFill>
        <p:spPr bwMode="auto">
          <a:xfrm>
            <a:off x="2057400" y="4495800"/>
            <a:ext cx="53953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Postupci</a:t>
            </a:r>
            <a:r>
              <a:rPr lang="en-US" u="sng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/>
              <a:t>izvođenja</a:t>
            </a:r>
            <a:r>
              <a:rPr lang="en-US" u="sng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/>
              <a:t>šavova</a:t>
            </a:r>
            <a:r>
              <a:rPr lang="en-US" u="sng" dirty="0"/>
              <a:t> </a:t>
            </a:r>
            <a:r>
              <a:rPr lang="en-US" u="sng" dirty="0" err="1"/>
              <a:t>velike</a:t>
            </a:r>
            <a:r>
              <a:rPr lang="en-US" u="sng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/>
              <a:t>dužine</a:t>
            </a:r>
            <a:r>
              <a:rPr lang="en-US" u="sng" dirty="0"/>
              <a:t>: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dirty="0"/>
              <a:t>*</a:t>
            </a:r>
            <a:r>
              <a:rPr lang="en-US" dirty="0" err="1"/>
              <a:t>dužine</a:t>
            </a:r>
            <a:r>
              <a:rPr lang="en-US" dirty="0"/>
              <a:t> b=c=d=</a:t>
            </a:r>
          </a:p>
          <a:p>
            <a:pPr>
              <a:buNone/>
            </a:pPr>
            <a:r>
              <a:rPr lang="en-US" dirty="0"/>
              <a:t>   =300-1000 mm</a:t>
            </a:r>
          </a:p>
          <a:p>
            <a:pPr>
              <a:buNone/>
            </a:pPr>
            <a:r>
              <a:rPr lang="en-US" dirty="0"/>
              <a:t>**e </a:t>
            </a:r>
            <a:r>
              <a:rPr lang="en-US" dirty="0" err="1"/>
              <a:t>preko</a:t>
            </a:r>
            <a:r>
              <a:rPr lang="en-US" dirty="0"/>
              <a:t> 1000 mm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3897887" y="44383"/>
            <a:ext cx="5263422" cy="67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u="sng" dirty="0" err="1"/>
              <a:t>Postupci</a:t>
            </a:r>
            <a:r>
              <a:rPr lang="en-US" u="sng" dirty="0"/>
              <a:t> </a:t>
            </a:r>
            <a:r>
              <a:rPr lang="en-US" u="sng" dirty="0" err="1"/>
              <a:t>izvođenja</a:t>
            </a:r>
            <a:r>
              <a:rPr lang="en-US" u="sng" dirty="0"/>
              <a:t> </a:t>
            </a:r>
            <a:r>
              <a:rPr lang="en-US" u="sng" dirty="0" err="1"/>
              <a:t>šavova</a:t>
            </a:r>
            <a:r>
              <a:rPr lang="en-US" u="sng" dirty="0"/>
              <a:t> </a:t>
            </a:r>
            <a:r>
              <a:rPr lang="en-US" u="sng" dirty="0" err="1"/>
              <a:t>kada</a:t>
            </a:r>
            <a:r>
              <a:rPr lang="en-US" u="sng" dirty="0"/>
              <a:t> je </a:t>
            </a:r>
            <a:r>
              <a:rPr lang="en-US" u="sng" dirty="0" err="1"/>
              <a:t>debljina</a:t>
            </a:r>
            <a:r>
              <a:rPr lang="en-US" u="sng" dirty="0"/>
              <a:t> </a:t>
            </a:r>
            <a:r>
              <a:rPr lang="en-US" u="sng" dirty="0" err="1"/>
              <a:t>osnovnog</a:t>
            </a:r>
            <a:r>
              <a:rPr lang="en-US" u="sng" dirty="0"/>
              <a:t> </a:t>
            </a:r>
            <a:r>
              <a:rPr lang="en-US" u="sng" dirty="0" err="1"/>
              <a:t>materijala</a:t>
            </a:r>
            <a:r>
              <a:rPr lang="en-US" u="sng" dirty="0"/>
              <a:t> </a:t>
            </a:r>
            <a:r>
              <a:rPr lang="en-US" u="sng" dirty="0" err="1"/>
              <a:t>preko</a:t>
            </a:r>
            <a:r>
              <a:rPr lang="en-US" u="sng" dirty="0"/>
              <a:t> 20-25 mm: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3784402" cy="28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636" y="2603109"/>
            <a:ext cx="5223364" cy="417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67400" y="2481615"/>
            <a:ext cx="266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Vrste</a:t>
            </a:r>
            <a:r>
              <a:rPr lang="en-US" sz="4000" dirty="0"/>
              <a:t> </a:t>
            </a:r>
            <a:r>
              <a:rPr lang="en-US" sz="4000" dirty="0" err="1"/>
              <a:t>spojeva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spojeva</a:t>
            </a:r>
            <a:r>
              <a:rPr lang="en-US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3984"/>
          <a:stretch>
            <a:fillRect/>
          </a:stretch>
        </p:blipFill>
        <p:spPr bwMode="auto">
          <a:xfrm>
            <a:off x="2895600" y="1447800"/>
            <a:ext cx="6248400" cy="18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86200"/>
            <a:ext cx="4724400" cy="21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/>
              <a:t>Vrste</a:t>
            </a:r>
            <a:r>
              <a:rPr lang="en-US" sz="4000" dirty="0"/>
              <a:t> </a:t>
            </a:r>
            <a:r>
              <a:rPr lang="en-US" sz="4000" dirty="0" err="1"/>
              <a:t>šavova</a:t>
            </a:r>
            <a:r>
              <a:rPr lang="en-US" sz="4000" dirty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271" t="23958" r="3733" b="13129"/>
          <a:stretch/>
        </p:blipFill>
        <p:spPr>
          <a:xfrm>
            <a:off x="1447800" y="1143000"/>
            <a:ext cx="6629400" cy="57198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/>
              <a:t>Oblici</a:t>
            </a:r>
            <a:r>
              <a:rPr lang="en-US" sz="4000" dirty="0"/>
              <a:t> </a:t>
            </a:r>
            <a:r>
              <a:rPr lang="en-US" sz="4000" dirty="0" err="1"/>
              <a:t>lica</a:t>
            </a:r>
            <a:r>
              <a:rPr lang="en-US" sz="4000" dirty="0"/>
              <a:t> </a:t>
            </a:r>
            <a:r>
              <a:rPr lang="en-US" sz="4000" dirty="0" err="1"/>
              <a:t>šavova</a:t>
            </a:r>
            <a:r>
              <a:rPr lang="en-US" sz="4000" dirty="0"/>
              <a:t>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080" y="1600200"/>
            <a:ext cx="44399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5577">
            <a:off x="109969" y="2010503"/>
            <a:ext cx="4503109" cy="375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7125">
            <a:off x="4691563" y="4359640"/>
            <a:ext cx="4404620" cy="22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838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statička</a:t>
            </a:r>
            <a:r>
              <a:rPr lang="en-US" sz="2400" dirty="0"/>
              <a:t> </a:t>
            </a:r>
            <a:r>
              <a:rPr lang="en-US" sz="2400" dirty="0" err="1"/>
              <a:t>opterećenja</a:t>
            </a:r>
            <a:r>
              <a:rPr lang="en-US" sz="24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881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dinamička</a:t>
            </a:r>
            <a:r>
              <a:rPr lang="en-US" sz="2400" dirty="0"/>
              <a:t> </a:t>
            </a:r>
            <a:r>
              <a:rPr lang="en-US" sz="2400" dirty="0" err="1"/>
              <a:t>opterećenja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Položaji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3600" y="1447800"/>
            <a:ext cx="18288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“U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koritu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52400" y="1036638"/>
            <a:ext cx="4724400" cy="3459162"/>
            <a:chOff x="-228600" y="533400"/>
            <a:chExt cx="4724400" cy="3459162"/>
          </a:xfrm>
        </p:grpSpPr>
        <p:grpSp>
          <p:nvGrpSpPr>
            <p:cNvPr id="7" name="Group 6"/>
            <p:cNvGrpSpPr/>
            <p:nvPr/>
          </p:nvGrpSpPr>
          <p:grpSpPr>
            <a:xfrm>
              <a:off x="-228600" y="533400"/>
              <a:ext cx="4724400" cy="3429000"/>
              <a:chOff x="0" y="1191491"/>
              <a:chExt cx="4724400" cy="3429000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447800"/>
                <a:ext cx="4724400" cy="3172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14400" y="14478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09157" y="119149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76700" y="171108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PB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57200" y="3581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362323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0" y="1143000"/>
            <a:ext cx="4533900" cy="1981200"/>
            <a:chOff x="4648200" y="1676400"/>
            <a:chExt cx="4533900" cy="1981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676400"/>
              <a:ext cx="44958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477000" y="303414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PF/PG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20100" y="32882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PF/PG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319" y="4814722"/>
            <a:ext cx="3810000" cy="1752600"/>
            <a:chOff x="5257800" y="5029200"/>
            <a:chExt cx="3810000" cy="17526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5029200"/>
              <a:ext cx="3810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134100" y="598667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8100" y="547994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PD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4398">
            <a:off x="5029200" y="3119182"/>
            <a:ext cx="3771901" cy="36186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Zavarivanje je postupak ostvarivanja nerazdvojivih spojeva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09447" y="2813255"/>
            <a:ext cx="4740031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25908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/>
              <a:t>F</a:t>
            </a:r>
            <a:r>
              <a:rPr lang="sr-Latn-CS" sz="2000" baseline="-25000" dirty="0"/>
              <a:t>pr</a:t>
            </a:r>
            <a:r>
              <a:rPr lang="sr-Latn-CS" sz="2000" dirty="0"/>
              <a:t>-privlacna sila</a:t>
            </a:r>
          </a:p>
          <a:p>
            <a:r>
              <a:rPr lang="sr-Latn-CS" sz="2000" dirty="0"/>
              <a:t>F</a:t>
            </a:r>
            <a:r>
              <a:rPr lang="sr-Latn-CS" sz="2000" baseline="-25000" dirty="0"/>
              <a:t>od</a:t>
            </a:r>
            <a:r>
              <a:rPr lang="sr-Latn-CS" sz="2000" dirty="0"/>
              <a:t>-odbojna sila</a:t>
            </a:r>
          </a:p>
          <a:p>
            <a:r>
              <a:rPr lang="sr-Latn-CS" sz="2000" dirty="0"/>
              <a:t>Puna linija je rezultantna sila </a:t>
            </a:r>
          </a:p>
          <a:p>
            <a:r>
              <a:rPr lang="en-US" sz="2000" dirty="0"/>
              <a:t>	</a:t>
            </a:r>
            <a:r>
              <a:rPr lang="sr-Latn-CS" sz="2000" dirty="0"/>
              <a:t>F</a:t>
            </a:r>
            <a:r>
              <a:rPr lang="sr-Latn-CS" sz="2000" baseline="-25000" dirty="0"/>
              <a:t>r</a:t>
            </a:r>
            <a:r>
              <a:rPr lang="sr-Latn-CS" sz="2000" dirty="0"/>
              <a:t>=F</a:t>
            </a:r>
            <a:r>
              <a:rPr lang="sr-Latn-CS" sz="2000" baseline="-25000" dirty="0"/>
              <a:t>pr</a:t>
            </a:r>
            <a:r>
              <a:rPr lang="sr-Latn-CS" sz="2000" dirty="0"/>
              <a:t>+F</a:t>
            </a:r>
            <a:r>
              <a:rPr lang="sr-Latn-CS" sz="2000" baseline="-25000" dirty="0"/>
              <a:t>od</a:t>
            </a:r>
          </a:p>
          <a:p>
            <a:r>
              <a:rPr lang="sr-Latn-CS" sz="2000" dirty="0"/>
              <a:t>a</a:t>
            </a:r>
            <a:r>
              <a:rPr lang="sr-Latn-CS" sz="2000" baseline="-25000" dirty="0"/>
              <a:t>0</a:t>
            </a:r>
            <a:r>
              <a:rPr lang="sr-Latn-CS" sz="2000" dirty="0"/>
              <a:t> – međuatomno rastojanje, 	gde je F</a:t>
            </a:r>
            <a:r>
              <a:rPr lang="sr-Latn-CS" sz="2000" baseline="-25000" dirty="0"/>
              <a:t>r</a:t>
            </a:r>
            <a:r>
              <a:rPr lang="sr-Latn-CS" sz="2000" dirty="0"/>
              <a:t>=0</a:t>
            </a:r>
          </a:p>
          <a:p>
            <a:endParaRPr lang="sr-Latn-CS" sz="2000" dirty="0"/>
          </a:p>
          <a:p>
            <a:r>
              <a:rPr lang="sr-Latn-CS" sz="2000" dirty="0"/>
              <a:t>*Atome je potrebno dovesti na rastojanje a</a:t>
            </a:r>
            <a:r>
              <a:rPr lang="sr-Latn-CS" sz="2000" baseline="-25000" dirty="0"/>
              <a:t>0</a:t>
            </a:r>
            <a:r>
              <a:rPr lang="sr-Latn-CS" sz="2000" dirty="0"/>
              <a:t> da bi došlo do spajanja!!!</a:t>
            </a:r>
          </a:p>
          <a:p>
            <a:r>
              <a:rPr lang="sr-Latn-CS" sz="2000" dirty="0"/>
              <a:t>**To može da se izvede topljenjem i pritiskom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Uticaj temperature i pritiska na mogućnost zavarivanja (primer za čisto železo):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600"/>
            <a:ext cx="5029200" cy="36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28194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/>
              <a:t>1 – oblast u kojoj nije moguće 	zavarivanje</a:t>
            </a:r>
          </a:p>
          <a:p>
            <a:r>
              <a:rPr lang="sr-Latn-CS" sz="2000" dirty="0"/>
              <a:t>2 – oblast delimično mogućeg 	zavarivanja</a:t>
            </a:r>
          </a:p>
          <a:p>
            <a:r>
              <a:rPr lang="sr-Latn-CS" sz="2000" dirty="0"/>
              <a:t>3 – </a:t>
            </a:r>
            <a:r>
              <a:rPr lang="sr-Latn-CS" sz="2000" u="sng" dirty="0"/>
              <a:t>oblast zavarivanja </a:t>
            </a:r>
            <a:r>
              <a:rPr lang="en-US" sz="2000" u="sng" dirty="0" err="1"/>
              <a:t>pritiskom</a:t>
            </a:r>
            <a:endParaRPr lang="sr-Latn-CS" sz="2000" u="sng" dirty="0"/>
          </a:p>
          <a:p>
            <a:r>
              <a:rPr lang="sr-Latn-CS" sz="2000" dirty="0"/>
              <a:t>4 – </a:t>
            </a:r>
            <a:r>
              <a:rPr lang="sr-Latn-CS" sz="2000" u="sng" dirty="0"/>
              <a:t>oblast zavarivanja topljenjem</a:t>
            </a:r>
          </a:p>
          <a:p>
            <a:endParaRPr lang="sr-Latn-CS" sz="2000" dirty="0"/>
          </a:p>
          <a:p>
            <a:r>
              <a:rPr lang="sr-Latn-CS" sz="2000" dirty="0"/>
              <a:t>*Oblasti u kojoj se vrši zavarivanje su 3 i 4!!!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4191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65631" cy="37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1524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/>
              <a:t>Deformisana i rekristalizovana struktura</a:t>
            </a:r>
          </a:p>
          <a:p>
            <a:pPr algn="r"/>
            <a:r>
              <a:rPr lang="sr-Latn-CS" sz="2400" b="1" dirty="0"/>
              <a:t>(Postupci zavarivanja pritiskom)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548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/>
              <a:t>Livena struktura</a:t>
            </a:r>
          </a:p>
          <a:p>
            <a:pPr algn="r"/>
            <a:r>
              <a:rPr lang="sr-Latn-CS" sz="2400" b="1" dirty="0"/>
              <a:t>(Postupci zavarivanja topljenjem)</a:t>
            </a:r>
          </a:p>
        </p:txBody>
      </p:sp>
      <p:sp>
        <p:nvSpPr>
          <p:cNvPr id="9" name="Left Arrow 8"/>
          <p:cNvSpPr/>
          <p:nvPr/>
        </p:nvSpPr>
        <p:spPr>
          <a:xfrm rot="19035636">
            <a:off x="5521259" y="663431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0000">
            <a:off x="4067654" y="3135487"/>
            <a:ext cx="5076991" cy="3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Arrow 9"/>
          <p:cNvSpPr/>
          <p:nvPr/>
        </p:nvSpPr>
        <p:spPr>
          <a:xfrm rot="9468905">
            <a:off x="3133257" y="5556006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4267200" cy="6019800"/>
          </a:xfrm>
        </p:spPr>
        <p:txBody>
          <a:bodyPr>
            <a:normAutofit/>
          </a:bodyPr>
          <a:lstStyle/>
          <a:p>
            <a:endParaRPr lang="sr-Latn-CS" sz="2300" dirty="0"/>
          </a:p>
          <a:p>
            <a:pPr marL="514350" indent="-514350">
              <a:buAutoNum type="alphaLcParenR"/>
            </a:pPr>
            <a:r>
              <a:rPr lang="sr-Latn-CS" sz="2300" u="sng" dirty="0"/>
              <a:t>Zavarivanje pritiskom</a:t>
            </a:r>
            <a:r>
              <a:rPr lang="sr-Latn-CS" sz="2300" dirty="0"/>
              <a:t>: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21,22-</a:t>
            </a:r>
            <a:r>
              <a:rPr lang="sr-Latn-CS" sz="2300" dirty="0"/>
              <a:t>elektrootporno zavarivanje, 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41-</a:t>
            </a:r>
            <a:r>
              <a:rPr lang="sr-Latn-CS" sz="2300" dirty="0"/>
              <a:t>zavar</a:t>
            </a:r>
            <a:r>
              <a:rPr lang="en-US" sz="2300" dirty="0" err="1"/>
              <a:t>ivanje</a:t>
            </a:r>
            <a:r>
              <a:rPr lang="en-US" sz="2300" dirty="0"/>
              <a:t> u</a:t>
            </a:r>
            <a:r>
              <a:rPr lang="sr-Latn-CS" sz="2300" dirty="0"/>
              <a:t>ltrazvukom,</a:t>
            </a:r>
          </a:p>
          <a:p>
            <a:pPr marL="0" indent="0">
              <a:buNone/>
            </a:pPr>
            <a:r>
              <a:rPr lang="en-US" sz="2300" dirty="0"/>
              <a:t>42-</a:t>
            </a:r>
            <a:r>
              <a:rPr lang="sr-Latn-CS" sz="2300" dirty="0"/>
              <a:t>zavarivanje trenjem (rotaciono i sa mešanjem)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441-zavarivanje </a:t>
            </a:r>
            <a:r>
              <a:rPr lang="en-US" sz="2300" dirty="0" err="1"/>
              <a:t>eksplozijom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45-zavarivanje </a:t>
            </a:r>
            <a:r>
              <a:rPr lang="en-US" sz="2300" dirty="0" err="1"/>
              <a:t>difuzijom</a:t>
            </a:r>
            <a:endParaRPr lang="en-US" sz="2300" dirty="0"/>
          </a:p>
          <a:p>
            <a:pPr marL="514350" indent="-514350">
              <a:buNone/>
            </a:pPr>
            <a:r>
              <a:rPr lang="en-US" sz="2300" dirty="0"/>
              <a:t>74-zav.indukcijom</a:t>
            </a:r>
          </a:p>
          <a:p>
            <a:pPr marL="514350" indent="-514350">
              <a:buNone/>
            </a:pPr>
            <a:r>
              <a:rPr lang="en-US" sz="2300" b="1" dirty="0" err="1"/>
              <a:t>Opšta</a:t>
            </a:r>
            <a:r>
              <a:rPr lang="en-US" sz="2300" b="1" dirty="0"/>
              <a:t> </a:t>
            </a:r>
            <a:r>
              <a:rPr lang="en-US" sz="2300" b="1" dirty="0" err="1"/>
              <a:t>svojstva</a:t>
            </a:r>
            <a:r>
              <a:rPr lang="sr-Latn-CS" sz="2300" b="1" dirty="0"/>
              <a:t>: složenije izvođenje, za delove manjih dimenzija, kod nekih postupaka izvanredan kvalitet zav.spoja</a:t>
            </a:r>
          </a:p>
          <a:p>
            <a:pPr marL="514350" indent="-514350">
              <a:buNone/>
            </a:pPr>
            <a:endParaRPr lang="sr-Latn-CS" sz="2300" dirty="0"/>
          </a:p>
          <a:p>
            <a:pPr marL="514350" indent="-514350">
              <a:buNone/>
            </a:pPr>
            <a:endParaRPr lang="sr-Latn-CS" sz="23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381000"/>
            <a:ext cx="4953000" cy="617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sz="2300" dirty="0"/>
          </a:p>
          <a:p>
            <a:pPr marL="514350" indent="-514350">
              <a:buFont typeface="Arial" pitchFamily="34" charset="0"/>
              <a:buAutoNum type="alphaLcParenR" startAt="2"/>
            </a:pPr>
            <a:r>
              <a:rPr lang="sr-Latn-CS" sz="2300" u="sng" dirty="0"/>
              <a:t>Zavarivanje topljenjem</a:t>
            </a:r>
            <a:r>
              <a:rPr lang="sr-Latn-CS" sz="2300" dirty="0"/>
              <a:t>: gasno, 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111-</a:t>
            </a:r>
            <a:r>
              <a:rPr lang="sr-Latn-CS" sz="2300" dirty="0"/>
              <a:t>ručno-elektrolučno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121-</a:t>
            </a:r>
            <a:r>
              <a:rPr lang="sr-Latn-CS" sz="2300" dirty="0"/>
              <a:t>zavar. pod praškom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131,135,141-</a:t>
            </a:r>
            <a:r>
              <a:rPr lang="sr-Latn-CS" sz="2300" dirty="0"/>
              <a:t>zavar. </a:t>
            </a:r>
            <a:r>
              <a:rPr lang="en-US" sz="2300" dirty="0"/>
              <a:t>u</a:t>
            </a:r>
            <a:r>
              <a:rPr lang="sr-Latn-CS" sz="2300" dirty="0"/>
              <a:t> zaštitnom gasu (sa topljivom i netopljivom elektrodom)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311-gasno </a:t>
            </a:r>
            <a:r>
              <a:rPr lang="en-US" sz="2300" dirty="0" err="1"/>
              <a:t>oksiacetilensko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511-</a:t>
            </a:r>
            <a:r>
              <a:rPr lang="sr-Latn-CS" sz="2300" dirty="0"/>
              <a:t>zavar. elektronskim snopom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521,522-</a:t>
            </a:r>
            <a:r>
              <a:rPr lang="sr-Latn-CS" sz="2300" dirty="0"/>
              <a:t>lasersko zavarivanje,...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2300" b="1" dirty="0" err="1"/>
              <a:t>Opšta</a:t>
            </a:r>
            <a:r>
              <a:rPr lang="en-US" sz="2300" b="1" dirty="0"/>
              <a:t> </a:t>
            </a:r>
            <a:r>
              <a:rPr lang="en-US" sz="2300" b="1" dirty="0" err="1"/>
              <a:t>svojstva</a:t>
            </a:r>
            <a:r>
              <a:rPr lang="sr-Latn-CS" sz="2300" b="1" dirty="0"/>
              <a:t>: jednostavnije za izvođenje, neograničena veličina dimenzija radnog predmeta-češće se primenjuje, livena struktura šava nije optimalna za teško zavarljive materijale i raznorodne materijale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1524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/>
              <a:t>Podela postupaka zavarivanja: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šava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Šav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očvrsnuti</a:t>
            </a:r>
            <a:r>
              <a:rPr lang="en-US" dirty="0"/>
              <a:t> </a:t>
            </a:r>
            <a:r>
              <a:rPr lang="en-US" u="sng" dirty="0" err="1"/>
              <a:t>rastopljeni</a:t>
            </a:r>
            <a:r>
              <a:rPr lang="en-US" dirty="0"/>
              <a:t> metal </a:t>
            </a:r>
            <a:r>
              <a:rPr lang="en-US" dirty="0" err="1"/>
              <a:t>stvoren</a:t>
            </a:r>
            <a:r>
              <a:rPr lang="en-US" dirty="0"/>
              <a:t> </a:t>
            </a:r>
            <a:r>
              <a:rPr lang="en-US" u="sng" dirty="0" err="1"/>
              <a:t>zavarivanjem</a:t>
            </a:r>
            <a:r>
              <a:rPr lang="en-US" u="sng" dirty="0"/>
              <a:t> </a:t>
            </a:r>
            <a:r>
              <a:rPr lang="en-US" u="sng" dirty="0" err="1"/>
              <a:t>topljenjem</a:t>
            </a:r>
            <a:endParaRPr lang="en-US" u="sng" dirty="0"/>
          </a:p>
          <a:p>
            <a:endParaRPr lang="en-US" u="sng" dirty="0"/>
          </a:p>
          <a:p>
            <a:r>
              <a:rPr lang="en-US" dirty="0" err="1"/>
              <a:t>Šav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očvrsnuti</a:t>
            </a:r>
            <a:r>
              <a:rPr lang="en-US" dirty="0"/>
              <a:t> </a:t>
            </a:r>
            <a:r>
              <a:rPr lang="en-US" u="sng" dirty="0" err="1"/>
              <a:t>razmekšani</a:t>
            </a:r>
            <a:r>
              <a:rPr lang="en-US" dirty="0"/>
              <a:t> metal </a:t>
            </a:r>
            <a:r>
              <a:rPr lang="en-US" dirty="0" err="1"/>
              <a:t>stvoren</a:t>
            </a:r>
            <a:r>
              <a:rPr lang="en-US" dirty="0"/>
              <a:t> </a:t>
            </a:r>
            <a:r>
              <a:rPr lang="en-US" u="sng" dirty="0" err="1"/>
              <a:t>zavarivanjem</a:t>
            </a:r>
            <a:r>
              <a:rPr lang="en-US" u="sng" dirty="0"/>
              <a:t> </a:t>
            </a:r>
            <a:r>
              <a:rPr lang="en-US" u="sng" dirty="0" err="1"/>
              <a:t>trenjem</a:t>
            </a:r>
            <a:endParaRPr lang="en-US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Elementi</a:t>
            </a:r>
            <a:r>
              <a:rPr lang="en-US" u="sng" dirty="0"/>
              <a:t> </a:t>
            </a:r>
            <a:r>
              <a:rPr lang="en-US" u="sng" dirty="0" err="1"/>
              <a:t>žleba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Žleb</a:t>
            </a:r>
            <a:r>
              <a:rPr lang="en-US" dirty="0"/>
              <a:t> je </a:t>
            </a:r>
            <a:r>
              <a:rPr lang="en-US" dirty="0" err="1"/>
              <a:t>pripremljeno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6400" y="2197162"/>
            <a:ext cx="6172200" cy="4609323"/>
            <a:chOff x="1676400" y="2197162"/>
            <a:chExt cx="6172200" cy="46093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1676400" y="2197162"/>
              <a:ext cx="5943600" cy="460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543800" y="4572000"/>
              <a:ext cx="304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4536"/>
            <a:ext cx="6019800" cy="665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Elementi</a:t>
            </a:r>
            <a:r>
              <a:rPr lang="en-US" u="sng" dirty="0"/>
              <a:t> </a:t>
            </a:r>
            <a:r>
              <a:rPr lang="en-US" u="sng" dirty="0" err="1"/>
              <a:t>šava</a:t>
            </a:r>
            <a:r>
              <a:rPr lang="en-US" u="sng" dirty="0"/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13" r="6572"/>
          <a:stretch>
            <a:fillRect/>
          </a:stretch>
        </p:blipFill>
        <p:spPr bwMode="auto">
          <a:xfrm>
            <a:off x="3727268" y="2971800"/>
            <a:ext cx="54167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Zavar</a:t>
            </a:r>
            <a:r>
              <a:rPr lang="en-US" dirty="0"/>
              <a:t>: - je </a:t>
            </a:r>
            <a:r>
              <a:rPr lang="en-US" dirty="0" err="1"/>
              <a:t>očvrsnuti</a:t>
            </a:r>
            <a:r>
              <a:rPr lang="en-US" dirty="0"/>
              <a:t> </a:t>
            </a:r>
            <a:r>
              <a:rPr lang="en-US" dirty="0" err="1"/>
              <a:t>rastopljeni</a:t>
            </a:r>
            <a:r>
              <a:rPr lang="en-US" dirty="0"/>
              <a:t> metal </a:t>
            </a:r>
            <a:r>
              <a:rPr lang="en-US" dirty="0" err="1"/>
              <a:t>nastao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prolazu</a:t>
            </a:r>
            <a:endParaRPr lang="en-US" dirty="0"/>
          </a:p>
          <a:p>
            <a:r>
              <a:rPr lang="en-US" u="sng" dirty="0" err="1"/>
              <a:t>Sloj</a:t>
            </a:r>
            <a:r>
              <a:rPr lang="en-US" dirty="0"/>
              <a:t>: - je </a:t>
            </a:r>
            <a:r>
              <a:rPr lang="en-US" dirty="0" err="1"/>
              <a:t>zavar</a:t>
            </a:r>
            <a:r>
              <a:rPr lang="en-US" dirty="0"/>
              <a:t> </a:t>
            </a:r>
            <a:r>
              <a:rPr lang="en-US" dirty="0" err="1"/>
              <a:t>dobijen</a:t>
            </a:r>
            <a:r>
              <a:rPr lang="en-US" dirty="0"/>
              <a:t> </a:t>
            </a:r>
            <a:r>
              <a:rPr lang="en-US" dirty="0" err="1"/>
              <a:t>poprečnim</a:t>
            </a:r>
            <a:r>
              <a:rPr lang="en-US" dirty="0"/>
              <a:t> </a:t>
            </a:r>
            <a:r>
              <a:rPr lang="en-US" dirty="0" err="1"/>
              <a:t>klaćenjem</a:t>
            </a:r>
            <a:r>
              <a:rPr lang="en-US" dirty="0"/>
              <a:t> </a:t>
            </a:r>
            <a:r>
              <a:rPr lang="en-US" dirty="0" err="1"/>
              <a:t>vrha</a:t>
            </a:r>
            <a:r>
              <a:rPr lang="en-US" dirty="0"/>
              <a:t> </a:t>
            </a:r>
            <a:r>
              <a:rPr lang="en-US" dirty="0" err="1"/>
              <a:t>elektrode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" y="2590800"/>
            <a:ext cx="406908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295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Elementi šava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Vrste spojeva</vt:lpstr>
      <vt:lpstr>PowerPoint Presentation</vt:lpstr>
      <vt:lpstr>PowerPoint Presentation</vt:lpstr>
      <vt:lpstr>Položaji zavarivanja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52</cp:revision>
  <dcterms:created xsi:type="dcterms:W3CDTF">2006-08-16T00:00:00Z</dcterms:created>
  <dcterms:modified xsi:type="dcterms:W3CDTF">2016-02-26T10:57:24Z</dcterms:modified>
</cp:coreProperties>
</file>